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1" r:id="rId14"/>
    <p:sldId id="262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rx1qTwMRxdpGpIZhh27v+jyxh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4642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472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21c5d06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1521c5d06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2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21c5d06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1521c5d06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935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21c5d06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1521c5d06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70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b7b7813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24b7b7813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077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521c5d06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11521c5d06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0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5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dc25e95d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edc25e95d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00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521c5d06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11521c5d060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672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21c5d06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1521c5d06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159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21c5d06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1521c5d06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166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21c5d06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1521c5d06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009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21c5d06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1521c5d06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319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21c5d06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1521c5d06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58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01ffbd258_0_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c01ffbd258_0_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gc01ffbd258_0_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gc01ffbd258_0_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gc01ffbd258_0_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01ffbd258_0_52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gc01ffbd258_0_5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gc01ffbd258_0_5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01ffbd258_0_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c01ffbd258_0_2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c01ffbd258_0_2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gc01ffbd258_0_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gc01ffbd258_0_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01ffbd258_0_13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c01ffbd258_0_1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c01ffbd258_0_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c01ffbd258_0_1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gc01ffbd258_0_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01ffbd258_0_3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" name="Google Shape;28;gc01ffbd258_0_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c01ffbd258_0_1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gc01ffbd258_0_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c01ffbd258_0_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c01ffbd258_0_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c01ffbd258_0_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c01ffbd258_0_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c01ffbd258_0_1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c01ffbd258_0_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01ffbd258_0_31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c01ffbd258_0_3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c01ffbd258_0_3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gc01ffbd258_0_3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gc01ffbd258_0_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01ffbd258_0_4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c01ffbd258_0_4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c01ffbd258_0_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c01ffbd258_0_4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gc01ffbd258_0_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c01ffbd258_0_4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01ffbd258_0_47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c01ffbd258_0_47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c01ffbd258_0_47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gc01ffbd258_0_4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93C47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c01ffbd258_0_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gc01ffbd258_0_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gc01ffbd258_0_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60950" y="1095550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COMP2041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Week 3</a:t>
            </a:r>
            <a:endParaRPr/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9" y="452975"/>
            <a:ext cx="4187817" cy="6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2175" y="1316600"/>
            <a:ext cx="3400451" cy="34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1275" y="1937550"/>
            <a:ext cx="3313151" cy="27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521c5d060_1_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err="1" smtClean="0"/>
              <a:t>Globbing</a:t>
            </a:r>
            <a:endParaRPr dirty="0"/>
          </a:p>
        </p:txBody>
      </p:sp>
      <p:sp>
        <p:nvSpPr>
          <p:cNvPr id="95" name="Google Shape;95;g11521c5d060_1_29"/>
          <p:cNvSpPr txBox="1">
            <a:spLocks noGrp="1"/>
          </p:cNvSpPr>
          <p:nvPr>
            <p:ph type="body" idx="4294967295"/>
          </p:nvPr>
        </p:nvSpPr>
        <p:spPr>
          <a:xfrm>
            <a:off x="471900" y="871575"/>
            <a:ext cx="8064600" cy="3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" dirty="0" smtClean="0"/>
              <a:t>Limited regex for filenames</a:t>
            </a:r>
          </a:p>
          <a:p>
            <a:pPr lvl="0" indent="-355600">
              <a:buSzPts val="2000"/>
              <a:buChar char="-"/>
            </a:pPr>
            <a:endParaRPr lang="en" dirty="0" smtClean="0"/>
          </a:p>
          <a:p>
            <a:pPr lvl="0" indent="-355600">
              <a:buSzPts val="2000"/>
              <a:buChar char="-"/>
            </a:pPr>
            <a:r>
              <a:rPr lang="en-US" dirty="0"/>
              <a:t>* - wildcard</a:t>
            </a:r>
            <a:endParaRPr lang="en" dirty="0"/>
          </a:p>
          <a:p>
            <a:pPr lvl="0" indent="-355600">
              <a:buSzPts val="2000"/>
              <a:buChar char="-"/>
            </a:pPr>
            <a:r>
              <a:rPr lang="en-US" dirty="0"/>
              <a:t>? - wildcard, but for only one </a:t>
            </a:r>
            <a:r>
              <a:rPr lang="en-US" dirty="0" smtClean="0"/>
              <a:t>character</a:t>
            </a:r>
          </a:p>
          <a:p>
            <a:pPr lvl="0" indent="-355600">
              <a:buSzPts val="2000"/>
              <a:buChar char="-"/>
            </a:pPr>
            <a:r>
              <a:rPr lang="en-US" dirty="0" smtClean="0"/>
              <a:t>[ ] </a:t>
            </a:r>
            <a:r>
              <a:rPr lang="en-US" dirty="0"/>
              <a:t>- enclosed characters </a:t>
            </a:r>
            <a:r>
              <a:rPr lang="en-US" dirty="0" smtClean="0"/>
              <a:t>only, similar to Regex</a:t>
            </a:r>
          </a:p>
          <a:p>
            <a:pPr lvl="0" indent="-355600">
              <a:buSzPts val="2000"/>
              <a:buChar char="-"/>
            </a:pPr>
            <a:r>
              <a:rPr lang="en-US" dirty="0"/>
              <a:t>! </a:t>
            </a:r>
            <a:r>
              <a:rPr lang="en-US" dirty="0" smtClean="0"/>
              <a:t>- NOT</a:t>
            </a:r>
          </a:p>
          <a:p>
            <a:pPr lvl="0" indent="-355600">
              <a:buSzPts val="2000"/>
              <a:buChar char="-"/>
            </a:pPr>
            <a:endParaRPr lang="en" dirty="0" smtClean="0"/>
          </a:p>
          <a:p>
            <a:pPr lvl="0" indent="-355600">
              <a:buSzPts val="2000"/>
              <a:buChar char="-"/>
            </a:pPr>
            <a:r>
              <a:rPr lang="en" dirty="0" smtClean="0"/>
              <a:t>Globbing is </a:t>
            </a:r>
            <a:r>
              <a:rPr lang="en" b="1" dirty="0" smtClean="0">
                <a:solidFill>
                  <a:srgbClr val="FF0000"/>
                </a:solidFill>
              </a:rPr>
              <a:t>NOT</a:t>
            </a:r>
            <a:r>
              <a:rPr lang="en" dirty="0" smtClean="0"/>
              <a:t> meant to be put inside</a:t>
            </a:r>
            <a:br>
              <a:rPr lang="en" dirty="0" smtClean="0"/>
            </a:br>
            <a:r>
              <a:rPr lang="en" dirty="0" smtClean="0"/>
              <a:t>double quotes.</a:t>
            </a:r>
          </a:p>
        </p:txBody>
      </p:sp>
      <p:pic>
        <p:nvPicPr>
          <p:cNvPr id="3074" name="Picture 2" descr="rm'd memes part 18] Gintama memes are superior : r/linuxme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83" y="1494222"/>
            <a:ext cx="3210967" cy="313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2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521c5d060_1_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200"/>
            </a:pPr>
            <a:r>
              <a:rPr lang="en-US" dirty="0" smtClean="0"/>
              <a:t>I/O </a:t>
            </a:r>
            <a:r>
              <a:rPr lang="en-US" dirty="0"/>
              <a:t>Redirection</a:t>
            </a:r>
            <a:endParaRPr dirty="0"/>
          </a:p>
        </p:txBody>
      </p:sp>
      <p:sp>
        <p:nvSpPr>
          <p:cNvPr id="95" name="Google Shape;95;g11521c5d060_1_29"/>
          <p:cNvSpPr txBox="1">
            <a:spLocks noGrp="1"/>
          </p:cNvSpPr>
          <p:nvPr>
            <p:ph type="body" idx="4294967295"/>
          </p:nvPr>
        </p:nvSpPr>
        <p:spPr>
          <a:xfrm>
            <a:off x="471900" y="871575"/>
            <a:ext cx="8064600" cy="3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dirty="0"/>
              <a:t>&lt; </a:t>
            </a:r>
            <a:r>
              <a:rPr lang="en-US" dirty="0" err="1"/>
              <a:t>infile</a:t>
            </a:r>
            <a:r>
              <a:rPr lang="en-US" dirty="0"/>
              <a:t>: connect </a:t>
            </a:r>
            <a:r>
              <a:rPr lang="en-US" dirty="0" err="1"/>
              <a:t>stdin</a:t>
            </a:r>
            <a:r>
              <a:rPr lang="en-US" dirty="0"/>
              <a:t> to the file </a:t>
            </a:r>
            <a:r>
              <a:rPr lang="en-US" dirty="0" err="1"/>
              <a:t>infile</a:t>
            </a:r>
            <a:endParaRPr lang="en-US" dirty="0"/>
          </a:p>
          <a:p>
            <a:pPr lvl="0" indent="-355600">
              <a:buSzPts val="2000"/>
              <a:buChar char="-"/>
            </a:pPr>
            <a:r>
              <a:rPr lang="en-US" dirty="0"/>
              <a:t>&gt; </a:t>
            </a:r>
            <a:r>
              <a:rPr lang="en-US" dirty="0" err="1"/>
              <a:t>outfile</a:t>
            </a:r>
            <a:r>
              <a:rPr lang="en-US" dirty="0"/>
              <a:t>: send </a:t>
            </a:r>
            <a:r>
              <a:rPr lang="en-US" dirty="0" err="1"/>
              <a:t>stdout</a:t>
            </a:r>
            <a:r>
              <a:rPr lang="en-US" dirty="0"/>
              <a:t> to the file </a:t>
            </a:r>
            <a:r>
              <a:rPr lang="en-US" dirty="0" err="1"/>
              <a:t>outfile</a:t>
            </a:r>
            <a:endParaRPr lang="en-US" dirty="0"/>
          </a:p>
          <a:p>
            <a:pPr lvl="0" indent="-355600">
              <a:buSzPts val="2000"/>
              <a:buChar char="-"/>
            </a:pPr>
            <a:r>
              <a:rPr lang="en-US" dirty="0"/>
              <a:t>&gt;&gt; </a:t>
            </a:r>
            <a:r>
              <a:rPr lang="en-US" dirty="0" err="1"/>
              <a:t>outfile</a:t>
            </a:r>
            <a:r>
              <a:rPr lang="en-US" dirty="0"/>
              <a:t>: append </a:t>
            </a:r>
            <a:r>
              <a:rPr lang="en-US" dirty="0" err="1"/>
              <a:t>stdout</a:t>
            </a:r>
            <a:r>
              <a:rPr lang="en-US" dirty="0"/>
              <a:t> to the file </a:t>
            </a:r>
            <a:r>
              <a:rPr lang="en-US" dirty="0" err="1" smtClean="0"/>
              <a:t>outfile</a:t>
            </a:r>
            <a:endParaRPr lang="en" dirty="0"/>
          </a:p>
          <a:p>
            <a:pPr lvl="0" indent="-355600">
              <a:buSzPts val="2000"/>
              <a:buChar char="-"/>
            </a:pPr>
            <a:endParaRPr lang="en" dirty="0" smtClean="0"/>
          </a:p>
          <a:p>
            <a:pPr lvl="0" indent="-355600">
              <a:buSzPts val="2000"/>
              <a:buChar char="-"/>
            </a:pPr>
            <a:r>
              <a:rPr lang="en-US" dirty="0"/>
              <a:t>2&gt;/</a:t>
            </a:r>
            <a:r>
              <a:rPr lang="en-US" dirty="0" err="1"/>
              <a:t>dev</a:t>
            </a:r>
            <a:r>
              <a:rPr lang="en-US" dirty="0"/>
              <a:t>/null: send errors to null, silencing </a:t>
            </a:r>
            <a:r>
              <a:rPr lang="en-US" dirty="0" smtClean="0"/>
              <a:t>outputs </a:t>
            </a:r>
            <a:br>
              <a:rPr lang="en-US" dirty="0" smtClean="0"/>
            </a:br>
            <a:r>
              <a:rPr lang="en-US" dirty="0" smtClean="0"/>
              <a:t>made </a:t>
            </a:r>
            <a:r>
              <a:rPr lang="en-US" dirty="0"/>
              <a:t>by commands and replacing it on our </a:t>
            </a:r>
            <a:r>
              <a:rPr lang="en-US" dirty="0" smtClean="0"/>
              <a:t>own</a:t>
            </a:r>
            <a:br>
              <a:rPr lang="en-US" dirty="0" smtClean="0"/>
            </a:br>
            <a:r>
              <a:rPr lang="en-US" sz="1050" dirty="0" smtClean="0"/>
              <a:t>(quite </a:t>
            </a:r>
            <a:r>
              <a:rPr lang="en-US" sz="1050" dirty="0"/>
              <a:t>useful in labs &amp; </a:t>
            </a:r>
            <a:r>
              <a:rPr lang="en-US" sz="1050" dirty="0" smtClean="0"/>
              <a:t>assignments when we want to use our own error messages)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666" y="1302279"/>
            <a:ext cx="3104334" cy="38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5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521c5d060_1_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200"/>
            </a:pPr>
            <a:r>
              <a:rPr lang="en-US" dirty="0"/>
              <a:t>test / if / while / for</a:t>
            </a:r>
            <a:endParaRPr dirty="0"/>
          </a:p>
        </p:txBody>
      </p:sp>
      <p:sp>
        <p:nvSpPr>
          <p:cNvPr id="95" name="Google Shape;95;g11521c5d060_1_29"/>
          <p:cNvSpPr txBox="1">
            <a:spLocks noGrp="1"/>
          </p:cNvSpPr>
          <p:nvPr>
            <p:ph type="body" idx="4294967295"/>
          </p:nvPr>
        </p:nvSpPr>
        <p:spPr>
          <a:xfrm>
            <a:off x="471900" y="871575"/>
            <a:ext cx="8064600" cy="3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dirty="0" smtClean="0"/>
              <a:t>Better shown than explained</a:t>
            </a:r>
            <a:br>
              <a:rPr lang="en-US" dirty="0" smtClean="0"/>
            </a:br>
            <a:r>
              <a:rPr lang="en-US" sz="1100" dirty="0" smtClean="0"/>
              <a:t>(example code will be uploaded)</a:t>
            </a:r>
          </a:p>
        </p:txBody>
      </p:sp>
      <p:pic>
        <p:nvPicPr>
          <p:cNvPr id="4" name="Picture 4" descr="nixCraft - Clearly meme creator has never used bash/ksh and co. LOL. FYI,  use ShellCheck for all your linux/unix shell scripting needs  https://www.cyberciti.biz/programming/improve-your-bashsh-shell-script-with-shellcheck-lint-script-analysis-tool 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83" y="194242"/>
            <a:ext cx="2880767" cy="24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" y="1847632"/>
            <a:ext cx="5328708" cy="2892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3" y="2613463"/>
            <a:ext cx="2413529" cy="22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b7b781368_0_5"/>
          <p:cNvSpPr txBox="1">
            <a:spLocks noGrp="1"/>
          </p:cNvSpPr>
          <p:nvPr>
            <p:ph type="title"/>
          </p:nvPr>
        </p:nvSpPr>
        <p:spPr>
          <a:xfrm>
            <a:off x="476200" y="558525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700"/>
              <a:t>Tutorial</a:t>
            </a:r>
            <a:br>
              <a:rPr lang="en" sz="4700"/>
            </a:br>
            <a:r>
              <a:rPr lang="en" sz="4700"/>
              <a:t>Questions</a:t>
            </a:r>
            <a:endParaRPr sz="4700"/>
          </a:p>
        </p:txBody>
      </p:sp>
      <p:pic>
        <p:nvPicPr>
          <p:cNvPr id="101" name="Google Shape;101;g24b7b78136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8475" y="666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521c5d060_1_9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976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To The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Lab!</a:t>
            </a:r>
            <a:endParaRPr/>
          </a:p>
        </p:txBody>
      </p:sp>
      <p:pic>
        <p:nvPicPr>
          <p:cNvPr id="107" name="Google Shape;107;g11521c5d060_1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3100" y="268638"/>
            <a:ext cx="4606226" cy="46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76" name="Google Shape;76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dirty="0"/>
              <a:t>Welcome to Week 3 of COMP2041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Lab 1 and 2 </a:t>
            </a:r>
            <a:r>
              <a:rPr lang="en" sz="2000" dirty="0" smtClean="0"/>
              <a:t>was due today (Tuesday </a:t>
            </a:r>
            <a:r>
              <a:rPr lang="en" sz="2000" dirty="0"/>
              <a:t>12PM AEST)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Lab 3 due Week 4 Monday 12PM AEST (midday)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Week 03 Weekly Test available </a:t>
            </a:r>
            <a:r>
              <a:rPr lang="en" sz="2000" dirty="0" smtClean="0"/>
              <a:t>soon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As of Tuesday, watch the lecture for more details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Taken under exam conditions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AFAIK one attempt, one hour but confirm at Lecture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dc25e95da_0_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2" name="Google Shape;82;gedc25e95da_0_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dirty="0"/>
              <a:t>Shell Scripting</a:t>
            </a:r>
            <a:endParaRPr sz="22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dirty="0"/>
              <a:t>Tutorial </a:t>
            </a:r>
            <a:r>
              <a:rPr lang="en" sz="2200" dirty="0" smtClean="0"/>
              <a:t>Questions</a:t>
            </a:r>
          </a:p>
        </p:txBody>
      </p:sp>
      <p:pic>
        <p:nvPicPr>
          <p:cNvPr id="83" name="Google Shape;83;gedc25e95da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763" y="405050"/>
            <a:ext cx="4510675" cy="43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521c5d060_1_3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Shell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Scripting</a:t>
            </a:r>
            <a:endParaRPr/>
          </a:p>
        </p:txBody>
      </p:sp>
      <p:pic>
        <p:nvPicPr>
          <p:cNvPr id="89" name="Google Shape;89;g11521c5d060_1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8725" y="549575"/>
            <a:ext cx="5090075" cy="39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521c5d060_1_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Shell Scripting</a:t>
            </a:r>
            <a:endParaRPr/>
          </a:p>
        </p:txBody>
      </p:sp>
      <p:sp>
        <p:nvSpPr>
          <p:cNvPr id="95" name="Google Shape;95;g11521c5d060_1_29"/>
          <p:cNvSpPr txBox="1">
            <a:spLocks noGrp="1"/>
          </p:cNvSpPr>
          <p:nvPr>
            <p:ph type="body" idx="4294967295"/>
          </p:nvPr>
        </p:nvSpPr>
        <p:spPr>
          <a:xfrm>
            <a:off x="471900" y="871575"/>
            <a:ext cx="8064600" cy="3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In weeks 1 and 2, we have learnt how to use various command line tools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Shell scripting allows us to automate the usage of command line tools with additional logic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 smtClean="0"/>
              <a:t>Shell scripts work in all machines by default, which </a:t>
            </a:r>
            <a:br>
              <a:rPr lang="en" sz="2000" dirty="0" smtClean="0"/>
            </a:br>
            <a:r>
              <a:rPr lang="en" sz="2000" dirty="0" smtClean="0"/>
              <a:t>makes them incredibly useful because nothing </a:t>
            </a:r>
            <a:br>
              <a:rPr lang="en" sz="2000" dirty="0" smtClean="0"/>
            </a:br>
            <a:r>
              <a:rPr lang="en" sz="2000" dirty="0" smtClean="0"/>
              <a:t>needs to be pre-installed, and interacts directly </a:t>
            </a:r>
            <a:br>
              <a:rPr lang="en" sz="2000" dirty="0" smtClean="0"/>
            </a:br>
            <a:r>
              <a:rPr lang="en" sz="2000" dirty="0" smtClean="0"/>
              <a:t>with OS</a:t>
            </a:r>
          </a:p>
        </p:txBody>
      </p:sp>
      <p:pic>
        <p:nvPicPr>
          <p:cNvPr id="5122" name="Picture 2" descr="grep WillToLive : r/ProgrammerHum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61" y="3174999"/>
            <a:ext cx="2525039" cy="196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521c5d060_1_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e</a:t>
            </a:r>
            <a:r>
              <a:rPr lang="en-US" dirty="0" smtClean="0"/>
              <a:t>cho / Quotes</a:t>
            </a:r>
            <a:endParaRPr dirty="0"/>
          </a:p>
        </p:txBody>
      </p:sp>
      <p:sp>
        <p:nvSpPr>
          <p:cNvPr id="95" name="Google Shape;95;g11521c5d060_1_29"/>
          <p:cNvSpPr txBox="1">
            <a:spLocks noGrp="1"/>
          </p:cNvSpPr>
          <p:nvPr>
            <p:ph type="body" idx="4294967295"/>
          </p:nvPr>
        </p:nvSpPr>
        <p:spPr>
          <a:xfrm>
            <a:off x="471900" y="871575"/>
            <a:ext cx="8064600" cy="3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Literally j</a:t>
            </a:r>
            <a:r>
              <a:rPr lang="en-US" dirty="0" smtClean="0"/>
              <a:t>us</a:t>
            </a:r>
            <a:r>
              <a:rPr lang="en" dirty="0" smtClean="0"/>
              <a:t>t printf (or print if you’ve done Python before)</a:t>
            </a:r>
            <a:endParaRPr lang="en" dirty="0" smtClean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echo hello world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echo ‘hello world’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echo hello                                        world</a:t>
            </a:r>
          </a:p>
          <a:p>
            <a:pPr lvl="0" indent="-355600">
              <a:buSzPts val="2000"/>
              <a:buChar char="-"/>
            </a:pPr>
            <a:r>
              <a:rPr lang="en" dirty="0"/>
              <a:t>echo ‘hello                                        world</a:t>
            </a:r>
            <a:r>
              <a:rPr lang="en" dirty="0" smtClean="0"/>
              <a:t>’</a:t>
            </a:r>
          </a:p>
          <a:p>
            <a:pPr lvl="0" indent="-355600">
              <a:buSzPts val="2000"/>
              <a:buChar char="-"/>
            </a:pPr>
            <a:endParaRPr lang="en" dirty="0"/>
          </a:p>
          <a:p>
            <a:pPr lvl="0" indent="-355600">
              <a:buSzPts val="2000"/>
              <a:buChar char="-"/>
            </a:pPr>
            <a:r>
              <a:rPr lang="en" dirty="0" smtClean="0"/>
              <a:t>Single quotes: plain string</a:t>
            </a:r>
          </a:p>
          <a:p>
            <a:pPr lvl="0" indent="-355600">
              <a:buSzPts val="2000"/>
              <a:buChar char="-"/>
            </a:pPr>
            <a:r>
              <a:rPr lang="en" dirty="0" smtClean="0"/>
              <a:t>Double quotes: variables are parsed</a:t>
            </a:r>
          </a:p>
        </p:txBody>
      </p:sp>
      <p:pic>
        <p:nvPicPr>
          <p:cNvPr id="2050" name="Picture 2" descr="I guess you could say I am pretty familiar with the bash scripting :  r/linuxmasterr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6" y="1595776"/>
            <a:ext cx="3286124" cy="328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40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521c5d060_1_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smtClean="0"/>
              <a:t>Variables Expansion</a:t>
            </a:r>
            <a:endParaRPr dirty="0"/>
          </a:p>
        </p:txBody>
      </p:sp>
      <p:sp>
        <p:nvSpPr>
          <p:cNvPr id="95" name="Google Shape;95;g11521c5d060_1_29"/>
          <p:cNvSpPr txBox="1">
            <a:spLocks noGrp="1"/>
          </p:cNvSpPr>
          <p:nvPr>
            <p:ph type="body" idx="4294967295"/>
          </p:nvPr>
        </p:nvSpPr>
        <p:spPr>
          <a:xfrm>
            <a:off x="471900" y="871575"/>
            <a:ext cx="8064600" cy="3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~: Home Directory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$: accessing variables</a:t>
            </a:r>
            <a:br>
              <a:rPr lang="en" dirty="0" smtClean="0"/>
            </a:br>
            <a:r>
              <a:rPr lang="en" dirty="0" smtClean="0"/>
              <a:t>e.g. echo “$HOME”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$(command): accessing commands</a:t>
            </a:r>
            <a:br>
              <a:rPr lang="en" dirty="0" smtClean="0"/>
            </a:br>
            <a:r>
              <a:rPr lang="en" dirty="0" smtClean="0"/>
              <a:t>e.g. echo “$(date)”, echo “$(whoami)”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$(()): arithmetics</a:t>
            </a:r>
            <a:br>
              <a:rPr lang="en" dirty="0" smtClean="0"/>
            </a:br>
            <a:r>
              <a:rPr lang="en" dirty="0" smtClean="0"/>
              <a:t>e.g. echo “$((6*3+3))”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What if we want to do 6*(3+3)?</a:t>
            </a:r>
            <a:endParaRPr lang="en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dirty="0" smtClean="0"/>
          </a:p>
        </p:txBody>
      </p:sp>
      <p:pic>
        <p:nvPicPr>
          <p:cNvPr id="6" name="Picture 2" descr="Shell script &gt;&gt; all : r/linuxme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266" y="317700"/>
            <a:ext cx="3086767" cy="29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521c5d060_1_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smtClean="0"/>
              <a:t>Variables in Shell Scripting</a:t>
            </a:r>
            <a:endParaRPr dirty="0"/>
          </a:p>
        </p:txBody>
      </p:sp>
      <p:sp>
        <p:nvSpPr>
          <p:cNvPr id="95" name="Google Shape;95;g11521c5d060_1_29"/>
          <p:cNvSpPr txBox="1">
            <a:spLocks noGrp="1"/>
          </p:cNvSpPr>
          <p:nvPr>
            <p:ph type="body" idx="4294967295"/>
          </p:nvPr>
        </p:nvSpPr>
        <p:spPr>
          <a:xfrm>
            <a:off x="471900" y="871575"/>
            <a:ext cx="8064600" cy="3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Weirdly enough, $ is needed when accessing variables, but not needed when editing them.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All variables are initialised as an empty string by default. No need to initialise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dirty="0" smtClean="0"/>
          </a:p>
          <a:p>
            <a:pPr indent="-355600">
              <a:buSzPts val="2000"/>
              <a:buFont typeface="Roboto"/>
              <a:buChar char="-"/>
            </a:pPr>
            <a:r>
              <a:rPr lang="en" dirty="0"/>
              <a:t>Examples: $moo</a:t>
            </a:r>
            <a:br>
              <a:rPr lang="en" dirty="0"/>
            </a:br>
            <a:r>
              <a:rPr lang="en" sz="800" dirty="0"/>
              <a:t>(I wrote this line just in case someone needs to reference when reading the slides </a:t>
            </a:r>
            <a:r>
              <a:rPr lang="en" sz="800" dirty="0" smtClean="0"/>
              <a:t>again). </a:t>
            </a:r>
            <a:endParaRPr lang="en" sz="8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Let’s try these in Shell Scripts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smtClean="0"/>
              <a:t>IMPORTANT: on CSE machines, </a:t>
            </a:r>
            <a:r>
              <a:rPr lang="en" b="1" dirty="0" smtClean="0">
                <a:solidFill>
                  <a:srgbClr val="FF0000"/>
                </a:solidFill>
              </a:rPr>
              <a:t>ALWAYS</a:t>
            </a:r>
            <a:r>
              <a:rPr lang="en" dirty="0" smtClean="0"/>
              <a:t> use</a:t>
            </a:r>
            <a:br>
              <a:rPr lang="en" dirty="0" smtClean="0"/>
            </a:br>
            <a:r>
              <a:rPr lang="en" u="sng" dirty="0" smtClean="0"/>
              <a:t>chmod u+x script.sh</a:t>
            </a:r>
            <a:r>
              <a:rPr lang="en" dirty="0" smtClean="0"/>
              <a:t> or else ur command will not run</a:t>
            </a:r>
          </a:p>
        </p:txBody>
      </p:sp>
      <p:pic>
        <p:nvPicPr>
          <p:cNvPr id="4098" name="Picture 2" descr="How to Build Your Own Linux Dotfiles Manager from Scr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33" y="1952758"/>
            <a:ext cx="2753767" cy="23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21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521c5d060_1_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smtClean="0"/>
              <a:t>Built-in Variables</a:t>
            </a:r>
            <a:endParaRPr dirty="0"/>
          </a:p>
        </p:txBody>
      </p:sp>
      <p:sp>
        <p:nvSpPr>
          <p:cNvPr id="95" name="Google Shape;95;g11521c5d060_1_29"/>
          <p:cNvSpPr txBox="1">
            <a:spLocks noGrp="1"/>
          </p:cNvSpPr>
          <p:nvPr>
            <p:ph type="body" idx="4294967295"/>
          </p:nvPr>
        </p:nvSpPr>
        <p:spPr>
          <a:xfrm>
            <a:off x="471900" y="871575"/>
            <a:ext cx="8064600" cy="3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dirty="0" smtClean="0"/>
              <a:t>$</a:t>
            </a:r>
            <a:r>
              <a:rPr lang="en-US" dirty="0"/>
              <a:t>0: command </a:t>
            </a:r>
            <a:r>
              <a:rPr lang="en-US" dirty="0" smtClean="0"/>
              <a:t>name</a:t>
            </a:r>
          </a:p>
          <a:p>
            <a:pPr lvl="0" indent="-355600">
              <a:buSzPts val="2000"/>
              <a:buChar char="-"/>
            </a:pPr>
            <a:endParaRPr lang="en-US" dirty="0"/>
          </a:p>
          <a:p>
            <a:pPr lvl="0" indent="-355600">
              <a:buSzPts val="2000"/>
              <a:buChar char="-"/>
            </a:pPr>
            <a:r>
              <a:rPr lang="en-US" dirty="0" smtClean="0"/>
              <a:t>$</a:t>
            </a:r>
            <a:r>
              <a:rPr lang="en-US" dirty="0"/>
              <a:t>1: first 'command line argument' -&gt; explain what command line arguments </a:t>
            </a:r>
            <a:r>
              <a:rPr lang="en-US" dirty="0" smtClean="0"/>
              <a:t>are</a:t>
            </a:r>
          </a:p>
          <a:p>
            <a:pPr lvl="0" indent="-355600">
              <a:buSzPts val="2000"/>
              <a:buChar char="-"/>
            </a:pPr>
            <a:endParaRPr lang="en-US" dirty="0"/>
          </a:p>
          <a:p>
            <a:pPr lvl="0" indent="-355600">
              <a:buSzPts val="2000"/>
              <a:buChar char="-"/>
            </a:pPr>
            <a:r>
              <a:rPr lang="en-US" dirty="0" smtClean="0"/>
              <a:t>$</a:t>
            </a:r>
            <a:r>
              <a:rPr lang="en-US" dirty="0"/>
              <a:t>2: second 'command line </a:t>
            </a:r>
            <a:r>
              <a:rPr lang="en-US" dirty="0" smtClean="0"/>
              <a:t>argument‘</a:t>
            </a:r>
          </a:p>
          <a:p>
            <a:pPr lvl="0" indent="-355600">
              <a:buSzPts val="2000"/>
              <a:buChar char="-"/>
            </a:pPr>
            <a:endParaRPr lang="en-US" dirty="0"/>
          </a:p>
          <a:p>
            <a:pPr lvl="0" indent="-355600">
              <a:buSzPts val="2000"/>
              <a:buChar char="-"/>
            </a:pPr>
            <a:r>
              <a:rPr lang="en-US" dirty="0" smtClean="0"/>
              <a:t>$#: </a:t>
            </a:r>
            <a:r>
              <a:rPr lang="en-US" dirty="0"/>
              <a:t>number of command line </a:t>
            </a:r>
            <a:r>
              <a:rPr lang="en-US" dirty="0" smtClean="0"/>
              <a:t>arguments</a:t>
            </a:r>
          </a:p>
          <a:p>
            <a:pPr lvl="0" indent="-355600">
              <a:buSzPts val="2000"/>
              <a:buChar char="-"/>
            </a:pPr>
            <a:endParaRPr lang="en-US" dirty="0"/>
          </a:p>
          <a:p>
            <a:pPr lvl="0" indent="-355600">
              <a:buSzPts val="2000"/>
              <a:buChar char="-"/>
            </a:pPr>
            <a:r>
              <a:rPr lang="en-US" dirty="0" smtClean="0"/>
              <a:t>$@: </a:t>
            </a:r>
            <a:r>
              <a:rPr lang="en-US" dirty="0"/>
              <a:t>all command line </a:t>
            </a:r>
            <a:r>
              <a:rPr lang="en-US" dirty="0" smtClean="0"/>
              <a:t>arguments</a:t>
            </a:r>
          </a:p>
          <a:p>
            <a:pPr lvl="0" indent="-355600">
              <a:buSzPts val="2000"/>
              <a:buChar char="-"/>
            </a:pPr>
            <a:endParaRPr lang="en-US" dirty="0"/>
          </a:p>
          <a:p>
            <a:pPr lvl="0" indent="-355600">
              <a:buSzPts val="2000"/>
              <a:buChar char="-"/>
            </a:pPr>
            <a:r>
              <a:rPr lang="en-US" dirty="0" smtClean="0"/>
              <a:t>$?: </a:t>
            </a:r>
            <a:r>
              <a:rPr lang="en-US" dirty="0"/>
              <a:t>exit status (comment out cd and show them the difference)</a:t>
            </a: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25958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353</Words>
  <Application>Microsoft Office PowerPoint</Application>
  <PresentationFormat>On-screen Show (16:9)</PresentationFormat>
  <Paragraphs>81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Roboto</vt:lpstr>
      <vt:lpstr>Material</vt:lpstr>
      <vt:lpstr>COMP2041 Week 3</vt:lpstr>
      <vt:lpstr>Announcements</vt:lpstr>
      <vt:lpstr>Overview</vt:lpstr>
      <vt:lpstr>Shell Scripting</vt:lpstr>
      <vt:lpstr>Shell Scripting</vt:lpstr>
      <vt:lpstr>echo / Quotes</vt:lpstr>
      <vt:lpstr>Variables Expansion</vt:lpstr>
      <vt:lpstr>Variables in Shell Scripting</vt:lpstr>
      <vt:lpstr>Built-in Variables</vt:lpstr>
      <vt:lpstr>Globbing</vt:lpstr>
      <vt:lpstr>I/O Redirection</vt:lpstr>
      <vt:lpstr>test / if / while / for</vt:lpstr>
      <vt:lpstr>Tutorial Questions</vt:lpstr>
      <vt:lpstr>To The Lab!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COMP2041 Week 3</dc:title>
  <cp:lastModifiedBy>Windows User</cp:lastModifiedBy>
  <cp:revision>12</cp:revision>
  <dcterms:modified xsi:type="dcterms:W3CDTF">2024-06-10T14:01:05Z</dcterms:modified>
</cp:coreProperties>
</file>